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  <p:sldId id="260" r:id="rId4"/>
    <p:sldId id="267" r:id="rId5"/>
    <p:sldId id="261" r:id="rId6"/>
    <p:sldId id="262" r:id="rId7"/>
    <p:sldId id="276" r:id="rId8"/>
    <p:sldId id="268" r:id="rId9"/>
    <p:sldId id="275" r:id="rId10"/>
    <p:sldId id="274" r:id="rId11"/>
    <p:sldId id="273" r:id="rId12"/>
    <p:sldId id="272" r:id="rId13"/>
    <p:sldId id="271" r:id="rId14"/>
    <p:sldId id="270" r:id="rId15"/>
    <p:sldId id="269" r:id="rId16"/>
    <p:sldId id="265" r:id="rId17"/>
    <p:sldId id="26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18"/>
    <p:restoredTop sz="94640"/>
  </p:normalViewPr>
  <p:slideViewPr>
    <p:cSldViewPr snapToGrid="0" snapToObjects="1">
      <p:cViewPr>
        <p:scale>
          <a:sx n="157" d="100"/>
          <a:sy n="157" d="100"/>
        </p:scale>
        <p:origin x="-152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E7159-A8AB-6144-82F5-58F504C392E4}" type="datetimeFigureOut">
              <a:rPr lang="es-ES_tradnl" smtClean="0"/>
              <a:t>2/5/19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A57C4-95E9-C043-8D40-8C595C325B4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802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E7159-A8AB-6144-82F5-58F504C392E4}" type="datetimeFigureOut">
              <a:rPr lang="es-ES_tradnl" smtClean="0"/>
              <a:t>2/5/19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A57C4-95E9-C043-8D40-8C595C325B4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29665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E7159-A8AB-6144-82F5-58F504C392E4}" type="datetimeFigureOut">
              <a:rPr lang="es-ES_tradnl" smtClean="0"/>
              <a:t>2/5/19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A57C4-95E9-C043-8D40-8C595C325B4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35438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E7159-A8AB-6144-82F5-58F504C392E4}" type="datetimeFigureOut">
              <a:rPr lang="es-ES_tradnl" smtClean="0"/>
              <a:t>2/5/19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A57C4-95E9-C043-8D40-8C595C325B4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6151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E7159-A8AB-6144-82F5-58F504C392E4}" type="datetimeFigureOut">
              <a:rPr lang="es-ES_tradnl" smtClean="0"/>
              <a:t>2/5/19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A57C4-95E9-C043-8D40-8C595C325B4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62881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E7159-A8AB-6144-82F5-58F504C392E4}" type="datetimeFigureOut">
              <a:rPr lang="es-ES_tradnl" smtClean="0"/>
              <a:t>2/5/19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A57C4-95E9-C043-8D40-8C595C325B4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89767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E7159-A8AB-6144-82F5-58F504C392E4}" type="datetimeFigureOut">
              <a:rPr lang="es-ES_tradnl" smtClean="0"/>
              <a:t>2/5/19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A57C4-95E9-C043-8D40-8C595C325B4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82506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E7159-A8AB-6144-82F5-58F504C392E4}" type="datetimeFigureOut">
              <a:rPr lang="es-ES_tradnl" smtClean="0"/>
              <a:t>2/5/19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A57C4-95E9-C043-8D40-8C595C325B4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43084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E7159-A8AB-6144-82F5-58F504C392E4}" type="datetimeFigureOut">
              <a:rPr lang="es-ES_tradnl" smtClean="0"/>
              <a:t>2/5/19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A57C4-95E9-C043-8D40-8C595C325B4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27542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E7159-A8AB-6144-82F5-58F504C392E4}" type="datetimeFigureOut">
              <a:rPr lang="es-ES_tradnl" smtClean="0"/>
              <a:t>2/5/19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A57C4-95E9-C043-8D40-8C595C325B4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58800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E7159-A8AB-6144-82F5-58F504C392E4}" type="datetimeFigureOut">
              <a:rPr lang="es-ES_tradnl" smtClean="0"/>
              <a:t>2/5/19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A57C4-95E9-C043-8D40-8C595C325B4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39776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E7159-A8AB-6144-82F5-58F504C392E4}" type="datetimeFigureOut">
              <a:rPr lang="es-ES_tradnl" smtClean="0"/>
              <a:t>2/5/19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A57C4-95E9-C043-8D40-8C595C325B4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24865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yma.ebbin@uconn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seagrant.uconn.edu/wp-content/uploads/sites/1985/2017/04/CTSG-strategic-plan-2018-2021.pdf" TargetMode="External"/><Relationship Id="rId3" Type="http://schemas.openxmlformats.org/officeDocument/2006/relationships/hyperlink" Target="http://aquaculture.uconn.edu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seagrant.noaa.gov/Portals/1/Strategic%20Plans/SeaGrant-StrategicPlan-2018-2021-006072017-DRAFT.pdf" TargetMode="External"/><Relationship Id="rId3" Type="http://schemas.openxmlformats.org/officeDocument/2006/relationships/hyperlink" Target="https://seagrant.noaa.gov/Portals/0/Documents/Handouts/AquacultureVisionNOAA_March2016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87406438-5374-A04E-A438-2FBE1C0A34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799" y="2571019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Connecticut Aquaculture </a:t>
            </a:r>
            <a:b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Funding Opportunities &amp; Research Needs 2019</a:t>
            </a:r>
            <a:b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Connecticut Sea Grant</a:t>
            </a:r>
            <a:b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January 30, 2019</a:t>
            </a:r>
            <a:endParaRPr lang="es-ES_tradnl" sz="4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728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FBBA36-EBBB-6347-9B9F-543BB7D00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46902"/>
            <a:ext cx="7886700" cy="305752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u="sng"/>
              <a:t>Suggested research: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Plastics in cultured shellfish, improve understanding, purging (12)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Heavy metals in cultured shellfish (7)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PCBs in cultured shellfish (2)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Contaminants in cultured seaweeds (1)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Contaminants in RAS resulting from materials used (1)</a:t>
            </a:r>
            <a:endParaRPr lang="en-US" sz="700"/>
          </a:p>
          <a:p>
            <a:pPr marL="0" indent="0">
              <a:buNone/>
            </a:pPr>
            <a:endParaRPr lang="en-US" sz="700" b="1" u="sng"/>
          </a:p>
          <a:p>
            <a:pPr marL="0" indent="0">
              <a:buNone/>
            </a:pPr>
            <a:r>
              <a:rPr lang="en-US" b="1" u="sng"/>
              <a:t>Suggested non-research actions: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 Public outreach and legislative actions to reduce plastic use (4)</a:t>
            </a:r>
          </a:p>
          <a:p>
            <a:pPr marL="0" indent="0">
              <a:buNone/>
            </a:pPr>
            <a:endParaRPr lang="en-US" b="1" u="sng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FA07B2C-3172-D844-A166-0D23F61ACFA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6915" y="787755"/>
            <a:ext cx="6863137" cy="275914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9A43E7F-058B-2748-ACA0-02E39BA4E8B3}"/>
              </a:ext>
            </a:extLst>
          </p:cNvPr>
          <p:cNvSpPr/>
          <p:nvPr/>
        </p:nvSpPr>
        <p:spPr>
          <a:xfrm>
            <a:off x="628650" y="268417"/>
            <a:ext cx="76503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Contaminants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80775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FBBA36-EBBB-6347-9B9F-543BB7D00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3391642"/>
            <a:ext cx="8045087" cy="355779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u="sng" dirty="0"/>
              <a:t>Suggested research: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Species diversification; cultured shellfish and marine/</a:t>
            </a:r>
            <a:r>
              <a:rPr lang="en-US" dirty="0" err="1"/>
              <a:t>fw</a:t>
            </a:r>
            <a:r>
              <a:rPr lang="en-US" dirty="0"/>
              <a:t> finfish (7)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Fish feeds; formulation, cost reduction (5)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Shellfish grow-out systems; comparisons, improved efficacy (3)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Develop new kelp products (1)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Develop probiotics to prevent/reduce contaminants in microalgae cultures (1)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Determine viability of finfish byproducts as feed (1)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Develop dried diatom feed for hatchery reared clams/oysters (1)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RAS systems; improve cost efficiency and reduce carbon footprint (1)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Continue efforts in oyster genetics and breeding (1)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826273E-3005-004B-A3D0-AF116B1A7C0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4875" y="717152"/>
            <a:ext cx="6096000" cy="267449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11B1CC6-9226-0847-AABA-B60C95956F90}"/>
              </a:ext>
            </a:extLst>
          </p:cNvPr>
          <p:cNvSpPr/>
          <p:nvPr/>
        </p:nvSpPr>
        <p:spPr>
          <a:xfrm>
            <a:off x="4582274" y="380144"/>
            <a:ext cx="4561726" cy="4726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3E944EA1-E9C2-2240-912D-C2B35E911225}"/>
              </a:ext>
            </a:extLst>
          </p:cNvPr>
          <p:cNvSpPr/>
          <p:nvPr/>
        </p:nvSpPr>
        <p:spPr>
          <a:xfrm>
            <a:off x="628650" y="172621"/>
            <a:ext cx="76503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Product research and development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94800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FBBA36-EBBB-6347-9B9F-543BB7D00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955550"/>
            <a:ext cx="7886700" cy="2434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u="sng" dirty="0"/>
              <a:t>Suggested research: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/>
              <a:t>Develop marketing strategies for local product (8)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/>
              <a:t>Develop marketing strategies for shellfish; value-added products (2)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/>
              <a:t>Conduct value chain analysis for aquaculture sectors (2)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/>
              <a:t>Develop marketing strategies for kelp products (1)</a:t>
            </a:r>
            <a:endParaRPr lang="en-US" sz="1800" b="1" u="sng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C2892C3-2ED9-F145-ACB4-75E354D5ACF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66800" y="1184331"/>
            <a:ext cx="5657850" cy="270939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A15606C-3947-DA42-AE82-440DB1234431}"/>
              </a:ext>
            </a:extLst>
          </p:cNvPr>
          <p:cNvSpPr/>
          <p:nvPr/>
        </p:nvSpPr>
        <p:spPr>
          <a:xfrm>
            <a:off x="3536492" y="452064"/>
            <a:ext cx="5095982" cy="4726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C43DA5E-66F8-BF48-A8D2-9B6B5805A8A1}"/>
              </a:ext>
            </a:extLst>
          </p:cNvPr>
          <p:cNvSpPr/>
          <p:nvPr/>
        </p:nvSpPr>
        <p:spPr>
          <a:xfrm>
            <a:off x="628650" y="407756"/>
            <a:ext cx="76503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/>
              <a:t>Economics and business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179218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FBBA36-EBBB-6347-9B9F-543BB7D00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657" y="3397494"/>
            <a:ext cx="7886700" cy="34379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b="1" u="sng"/>
              <a:t>Suggested non-research actions: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/>
              <a:t>Public outreach on aquaculture industry benefits/impacts (7)</a:t>
            </a:r>
            <a:endParaRPr lang="en-US" sz="2000" b="1" u="sng"/>
          </a:p>
          <a:p>
            <a:pPr marL="514350" indent="-514350">
              <a:buFont typeface="+mj-lt"/>
              <a:buAutoNum type="arabicPeriod"/>
            </a:pPr>
            <a:r>
              <a:rPr lang="en-US" sz="2000"/>
              <a:t>Streamline application process for marine aquaculture (5)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/>
              <a:t>Laws encouraging growth of small-scale shellfish operations; leasing (2)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/>
              <a:t>Develop nutrient credit trading program for farmers (1)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/>
              <a:t>Law to increase fines for poaching aquaculture product (1)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/>
              <a:t>Laws encouraging aquaponics (1)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/>
              <a:t>Create notification system via text or email for harvest area closures (1)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/>
              <a:t>Develop municipal shellfish management plans (1)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DC34BE4-D04E-934D-840A-8115DF8B5FF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1201" y="651429"/>
            <a:ext cx="7232106" cy="274606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CC5C242-05FE-1746-8E35-B183DDA8A792}"/>
              </a:ext>
            </a:extLst>
          </p:cNvPr>
          <p:cNvSpPr/>
          <p:nvPr/>
        </p:nvSpPr>
        <p:spPr>
          <a:xfrm>
            <a:off x="3877254" y="215083"/>
            <a:ext cx="5095982" cy="4726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11886BF-F5DF-434A-AF64-17FD4068400F}"/>
              </a:ext>
            </a:extLst>
          </p:cNvPr>
          <p:cNvSpPr/>
          <p:nvPr/>
        </p:nvSpPr>
        <p:spPr>
          <a:xfrm>
            <a:off x="628650" y="268610"/>
            <a:ext cx="76503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/>
              <a:t>Management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22489894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B5CC519-705A-4348-A7BE-67A04386780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7135" y="1146411"/>
            <a:ext cx="7233354" cy="280582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BF7EE8F4-D29D-D044-984F-F826FD55EEB9}"/>
              </a:ext>
            </a:extLst>
          </p:cNvPr>
          <p:cNvSpPr/>
          <p:nvPr/>
        </p:nvSpPr>
        <p:spPr>
          <a:xfrm>
            <a:off x="4717655" y="445307"/>
            <a:ext cx="4426345" cy="4726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923D8EF2-6DC3-F044-B5C0-9F53D5D3A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135" y="4044562"/>
            <a:ext cx="7886700" cy="28134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u="sng" dirty="0"/>
              <a:t>Suggested non-research actions: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/>
              <a:t>Develop hatchery and </a:t>
            </a:r>
            <a:r>
              <a:rPr lang="en-US" sz="1800" dirty="0" err="1"/>
              <a:t>growout</a:t>
            </a:r>
            <a:r>
              <a:rPr lang="en-US" sz="1800" dirty="0"/>
              <a:t> techniques courses; on-water, classroom and online (13)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/>
              <a:t>Develop aquaculture training courses for technical/community colleges (4)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/>
              <a:t>Apprenticeship programs (1)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78E57B5-5E9D-6640-8126-90AEBD53338A}"/>
              </a:ext>
            </a:extLst>
          </p:cNvPr>
          <p:cNvSpPr/>
          <p:nvPr/>
        </p:nvSpPr>
        <p:spPr>
          <a:xfrm>
            <a:off x="628650" y="407756"/>
            <a:ext cx="76503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/>
              <a:t>Industry Training and Education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260413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FBBA36-EBBB-6347-9B9F-543BB7D00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13324"/>
            <a:ext cx="7886700" cy="5985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Other</a:t>
            </a:r>
            <a:r>
              <a:rPr lang="en-US" b="1" u="sng" dirty="0"/>
              <a:t/>
            </a:r>
            <a:br>
              <a:rPr lang="en-US" b="1" u="sng" dirty="0"/>
            </a:br>
            <a:endParaRPr lang="en-US" b="1" u="sng" dirty="0"/>
          </a:p>
          <a:p>
            <a:pPr marL="0" indent="0">
              <a:buNone/>
            </a:pPr>
            <a:r>
              <a:rPr lang="en-US" sz="2000" b="1" u="sng" dirty="0"/>
              <a:t>Suggested research: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Better understand the lack of northern quahog sets in Long Island Sound, causes and influencing factors (1)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Expand research &amp; development of  marine ornamental products (1)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Conduct social science to explore how to improve social and political will regarding aquaculture (1)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Better understand the environmental benefits of shellfish culture (1)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Conduct Microbial Source Tracking (MST) of both human and animal source, and include species identification to determine and remedy pathogen inputs adjacent to aquaculture harvest areas (1)</a:t>
            </a:r>
          </a:p>
          <a:p>
            <a:pPr marL="0" indent="0">
              <a:buNone/>
            </a:pP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5423274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5331E0-C381-4C41-94B0-C3D3CAAEB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638" y="272286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Audience</a:t>
            </a:r>
            <a:b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Q &amp; A</a:t>
            </a:r>
            <a:endParaRPr lang="es-ES_tradnl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0305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831B11-5ECA-E54A-A320-CA2F7084C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Thank you!</a:t>
            </a:r>
            <a:endParaRPr lang="es-ES_tradnl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243AEC-21D5-F04E-A510-48E926F0F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6021532" cy="435133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Contact: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Dr. Syma A. Ebbin, Research Coordinator Connecticut Sea Grant College Program                    The University of Connecticut</a:t>
            </a: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1080 Shennecossett Road                             Groton, CT 06340-6048</a:t>
            </a: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Tel. (860) 405-9278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E-mail: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syma.ebbin@uconn.edu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_trad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883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61653F-0DF4-D64E-8D19-81FDAF8B3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Welcome!</a:t>
            </a:r>
            <a:endParaRPr lang="es-ES_tradnl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193A502-F606-9747-BAA0-AF9FF9DB8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62470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Purpose: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Identify upcoming aquaculture funding sources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Discuss research needs identified by industry and regulators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Audience Q&amp;A</a:t>
            </a:r>
          </a:p>
          <a:p>
            <a:pPr lvl="1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Outcome: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Facilitate the development of proposals that address industry needs</a:t>
            </a:r>
          </a:p>
        </p:txBody>
      </p:sp>
    </p:spTree>
    <p:extLst>
      <p:ext uri="{BB962C8B-B14F-4D97-AF65-F5344CB8AC3E}">
        <p14:creationId xmlns:p14="http://schemas.microsoft.com/office/powerpoint/2010/main" val="1349620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0268A8-E285-624C-A336-9BA30A9D8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CT Sea Grant Omnibus Funding</a:t>
            </a:r>
            <a:endParaRPr lang="es-ES_tradnl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676FFB3-77CC-4C46-9AA6-518E9F2ED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971368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Call for proposals currently open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$150K per project, 4-5 projects funded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50% match required (in-kind ok)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Must address goals/objectives identified in 2018-2021 Connecticut Sea Grant Strategic Plan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https://seagrant.uconn.edu/wp-content/uploads/sites/1985/2017/04/CTSG-strategic-plan-2018-2021.pdf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Review recommendations of CT Shellfish Initiative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http://aquaculture.uconn.edu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Must include an effective outreach or education plan that complements the research component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Deadlines: preproposals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Feb 25, 2019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; full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Jun 7, 2019 </a:t>
            </a:r>
          </a:p>
        </p:txBody>
      </p:sp>
    </p:spTree>
    <p:extLst>
      <p:ext uri="{BB962C8B-B14F-4D97-AF65-F5344CB8AC3E}">
        <p14:creationId xmlns:p14="http://schemas.microsoft.com/office/powerpoint/2010/main" val="2675990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A1B29A-A117-5E4A-9674-A29EFA86B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CTSG Strategic Plan</a:t>
            </a:r>
            <a:endParaRPr lang="es-ES_tradnl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EE9B28-3CA6-2B4E-98A9-E7410F09B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Proposals are solicited to conduct applied research to develop knowledge and tools in the following areas: </a:t>
            </a:r>
          </a:p>
          <a:p>
            <a:pPr marL="0" indent="0">
              <a:buNone/>
            </a:pPr>
            <a:endParaRPr lang="en-US" sz="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Goal 2: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Fisheries, aquaculture, and marine resources provide food and jobs, and sustain economic and cultural values.</a:t>
            </a:r>
          </a:p>
          <a:p>
            <a:pPr marL="457200" lvl="1" indent="0">
              <a:buNone/>
            </a:pPr>
            <a:endParaRPr lang="en-US" sz="20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r>
              <a:rPr lang="en-US" b="1" u="sng" dirty="0">
                <a:latin typeface="Calibri" panose="020F0502020204030204" pitchFamily="34" charset="0"/>
                <a:cs typeface="Calibri" panose="020F0502020204030204" pitchFamily="34" charset="0"/>
              </a:rPr>
              <a:t>Objective 2.1)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Management and changing environmental conditions related to fisheries, marine aquaculture or marine resources</a:t>
            </a: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r>
              <a:rPr lang="en-US" b="1" u="sng" dirty="0">
                <a:latin typeface="Calibri" panose="020F0502020204030204" pitchFamily="34" charset="0"/>
                <a:cs typeface="Calibri" panose="020F0502020204030204" pitchFamily="34" charset="0"/>
              </a:rPr>
              <a:t>Objective 2.2)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Public health and socio-economics related to fisheries, marine aquaculture or marine resources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82608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A4467D-457F-E24D-AE3A-8E3A1FED9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National Sea Grant Funding</a:t>
            </a:r>
            <a:endParaRPr lang="es-ES_tradnl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949D29-6CE2-A44A-B4D7-E8FEA0A1A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Call for proposals is expected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~$6M total avail, amount per project has varied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Review NSGO Strategic Plan 2018-2021 goals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https://seagrant.noaa.gov/Portals/1/Strategic%20Plans/SeaGrant-StrategicPlan-2018-2021-006072017-DRAFT.pdf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Review NSGO Aquaculture Vision Plan 2016 </a:t>
            </a:r>
            <a:r>
              <a:rPr lang="en-US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https://seagrant.noaa.gov/Portals/0/Documents/Handouts/AquacultureVisionNOAA_March2016.pdf</a:t>
            </a:r>
            <a:r>
              <a:rPr lang="en-US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Must address priority areas in RFP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RFP will be shared via listserv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_tradnl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274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2EDC86-79EA-0447-A62D-F73A60390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Survey Approach</a:t>
            </a:r>
            <a:endParaRPr lang="es-ES_tradnl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7D4BE4-E9FC-C343-B78F-FEF0EC988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Audience: aquaculture industry and regulators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Mail and online (Survey Monkey) </a:t>
            </a:r>
          </a:p>
          <a:p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Step 1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= rate research categories as: </a:t>
            </a:r>
          </a:p>
          <a:p>
            <a:pPr marL="457200" lvl="1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	“top priority”</a:t>
            </a:r>
          </a:p>
          <a:p>
            <a:pPr marL="457200" lvl="1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	“important, but not a priority" </a:t>
            </a:r>
          </a:p>
          <a:p>
            <a:pPr marL="457200" lvl="1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	“not a priority”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Step 2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= identify specific research needs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Response rate = 36.6% (45 actual/123 potential) 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_tradnl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493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177A24-5DA0-E740-A7F4-C2B8E215A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>
                <a:latin typeface="Calibri" panose="020F0502020204030204" pitchFamily="34" charset="0"/>
                <a:cs typeface="Calibri" panose="020F0502020204030204" pitchFamily="34" charset="0"/>
              </a:rPr>
              <a:t>Top priorities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275EE4F-C005-1348-8FC9-9FF11F81C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37500"/>
            <a:ext cx="7886700" cy="4351338"/>
          </a:xfrm>
        </p:spPr>
        <p:txBody>
          <a:bodyPr>
            <a:normAutofit/>
          </a:bodyPr>
          <a:lstStyle/>
          <a:p>
            <a:pPr marL="1371600" lvl="3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Percent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Number</a:t>
            </a:r>
            <a:endParaRPr lang="en-US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Climate change  		57.78% 	26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Contaminants 		48.89%	22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Management 		46.67%	21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Pathogens			44.44%	20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Economics 		31.19%	14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Product development 	28.89%	13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Training 			26.67%	12</a:t>
            </a:r>
          </a:p>
        </p:txBody>
      </p:sp>
    </p:spTree>
    <p:extLst>
      <p:ext uri="{BB962C8B-B14F-4D97-AF65-F5344CB8AC3E}">
        <p14:creationId xmlns:p14="http://schemas.microsoft.com/office/powerpoint/2010/main" val="2281322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FBBA36-EBBB-6347-9B9F-543BB7D00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401" y="3754285"/>
            <a:ext cx="8129649" cy="3181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u="sng"/>
              <a:t>Suggested research: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/>
              <a:t>Storm surge, flooding, erosion; impacts to seafood operation infrastructure (7)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/>
              <a:t>Ocean acidification; impacts on cultivated shellfish (6)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/>
              <a:t>Rainfall, runoff; harvest area closures; trends and economic impacts (6)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/>
              <a:t>Temperature; impact on species cultivated (5)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/>
              <a:t>Sea level rise; impacts to seafood operation infrastructure (2)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/>
              <a:t>Waste water and storm drain efficiency and design; improvements that would benefit aquaculture (1)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972C40D-E51E-4B49-843C-50B641ACF6F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65383" y="948072"/>
            <a:ext cx="7751897" cy="290146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29CA950-2924-D64A-BB23-6EFC589AF74F}"/>
              </a:ext>
            </a:extLst>
          </p:cNvPr>
          <p:cNvSpPr/>
          <p:nvPr/>
        </p:nvSpPr>
        <p:spPr>
          <a:xfrm>
            <a:off x="652401" y="344846"/>
            <a:ext cx="16414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/>
              <a:t>Climate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53845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FBBA36-EBBB-6347-9B9F-543BB7D00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955550"/>
            <a:ext cx="7886700" cy="2434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u="sng"/>
              <a:t>Suggested research: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/>
              <a:t>Vibrio rapid detection; improve understanding (7)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/>
              <a:t>HAB rapid detection; improve understanding (9)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/>
              <a:t>Antibiotic-free fish production (2)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/>
              <a:t>Emerging pathogens for cultivated seaweed (1)</a:t>
            </a:r>
          </a:p>
          <a:p>
            <a:pPr marL="0" indent="0">
              <a:buNone/>
            </a:pPr>
            <a:endParaRPr lang="en-US" sz="2000" b="1" u="sng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EB0FFA7B-A6EC-C247-9D2E-27A63C42FCB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0196" y="911968"/>
            <a:ext cx="6858126" cy="294307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4DD7603-0803-C149-BB2D-6B4221F52BEC}"/>
              </a:ext>
            </a:extLst>
          </p:cNvPr>
          <p:cNvSpPr/>
          <p:nvPr/>
        </p:nvSpPr>
        <p:spPr>
          <a:xfrm>
            <a:off x="628650" y="407756"/>
            <a:ext cx="76503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Human, Animal and Plant Pathogens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49864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4888</TotalTime>
  <Words>808</Words>
  <Application>Microsoft Macintosh PowerPoint</Application>
  <PresentationFormat>On-screen Show (4:3)</PresentationFormat>
  <Paragraphs>117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Connecticut Aquaculture  Funding Opportunities &amp; Research Needs 2019  Connecticut Sea Grant January 30, 2019</vt:lpstr>
      <vt:lpstr>Welcome!</vt:lpstr>
      <vt:lpstr>CT Sea Grant Omnibus Funding</vt:lpstr>
      <vt:lpstr>CTSG Strategic Plan</vt:lpstr>
      <vt:lpstr>National Sea Grant Funding</vt:lpstr>
      <vt:lpstr>Survey Approach</vt:lpstr>
      <vt:lpstr>Top priorities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Audience Q &amp; A</vt:lpstr>
      <vt:lpstr>Thank you!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Welcome!</dc:title>
  <dc:creator>Getchis, Tessa</dc:creator>
  <cp:lastModifiedBy>Tessa Getchis</cp:lastModifiedBy>
  <cp:revision>57</cp:revision>
  <dcterms:created xsi:type="dcterms:W3CDTF">2019-01-26T13:24:48Z</dcterms:created>
  <dcterms:modified xsi:type="dcterms:W3CDTF">2019-02-05T19:40:21Z</dcterms:modified>
</cp:coreProperties>
</file>